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2FBD2E-C30F-4603-A3D5-5E757F8F7163}">
  <a:tblStyle styleId="{2E2FBD2E-C30F-4603-A3D5-5E757F8F71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font" Target="fonts/Montserrat-bold.fntdata"/><Relationship Id="rId25" Type="http://schemas.openxmlformats.org/officeDocument/2006/relationships/slide" Target="slides/slide19.xml"/><Relationship Id="rId7" Type="http://schemas.openxmlformats.org/officeDocument/2006/relationships/slide" Target="slides/slide1.xml"/><Relationship Id="rId3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customXml" Target="../customXml/item2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font" Target="fonts/Nunito-regular.fntdata"/><Relationship Id="rId16" Type="http://schemas.openxmlformats.org/officeDocument/2006/relationships/slide" Target="slides/slide10.xml"/><Relationship Id="rId24" Type="http://schemas.openxmlformats.org/officeDocument/2006/relationships/slide" Target="slides/slide1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font" Target="fonts/Nunito-boldItalic.fntdata"/><Relationship Id="rId37" Type="http://schemas.openxmlformats.org/officeDocument/2006/relationships/customXml" Target="../customXml/item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31" Type="http://schemas.openxmlformats.org/officeDocument/2006/relationships/font" Target="fonts/Nunito-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font" Target="fonts/Nunito-bold.fntdata"/><Relationship Id="rId35" Type="http://schemas.openxmlformats.org/officeDocument/2006/relationships/font" Target="fonts/Montserrat-italic.fntdata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simple-introduction-to-convolutional-neural-networks-cdf8d3077bac" TargetMode="External"/><Relationship Id="rId3" Type="http://schemas.openxmlformats.org/officeDocument/2006/relationships/hyperlink" Target="https://towardsdatascience.com/convolutional-neural-networks-explained-9cc5188c4939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ryolabs.com/resources/introductory-guide-computer-vision/" TargetMode="External"/><Relationship Id="rId3" Type="http://schemas.openxmlformats.org/officeDocument/2006/relationships/hyperlink" Target="https://ai.stackexchange.com/questions/21970/what-are-the-main-algorithms-used-in-computer-vision" TargetMode="External"/><Relationship Id="rId4" Type="http://schemas.openxmlformats.org/officeDocument/2006/relationships/hyperlink" Target="https://heartbeat.fritz.ai/6-significant-computer-vision-problems-solved-by-ml-623eb50544c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cde7db0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cde7db0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cde7db0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cde7db0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D4594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https://towardsdatascience.com/simple-introduction-to-convolutional-neural-networks-cdf8d3077bac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D45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https://towardsdatascience.com/convolutional-neural-networks-explained-9cc5188c4939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de7db0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de7db0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c7cc336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c7cc336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cab0550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cab0550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cab0550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cab0550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cab0550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cab0550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897d2281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897d228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76e02b59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76e02b59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https://data-flair.training/blogs/keras-vs-opencv/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cde7db0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cde7db0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https://data-flair.training/blogs/keras-vs-opencv/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f3a0055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6f3a005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cde7db00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cde7db00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49767a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549767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897d2281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897d2281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97d228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97d228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97d228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97d228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15ab57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15ab57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Computers work well for tightly constrained problems, not open unbounded problems like visual perception.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49ebfe6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49ebfe6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ab0550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ab0550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cab0550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cab0550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897d228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897d228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https://tryolabs.com/resources/introductory-guide-computer-vision/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Theory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https://ai.stackexchange.com/questions/21970/what-are-the-main-algorithms-used-in-computer-vision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https://heartbeat.fritz.ai/6-significant-computer-vision-problems-solved-by-ml-623eb50544c5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Vision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Computer Vision Initiation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MLP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0" y="1266800"/>
            <a:ext cx="4513650" cy="29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753300" y="1153800"/>
            <a:ext cx="1439100" cy="5700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Feature detectors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697950" y="1153800"/>
            <a:ext cx="1439100" cy="570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Feature descriptors </a:t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208" name="Google Shape;208;p22"/>
          <p:cNvGraphicFramePr/>
          <p:nvPr/>
        </p:nvGraphicFramePr>
        <p:xfrm>
          <a:off x="819150" y="152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{2E2FBD2E-C30F-4603-A3D5-5E757F8F7163}</a:tableStyleId>
              </a:tblPr>
              <a:tblGrid>
                <a:gridCol w="592175"/>
                <a:gridCol w="592175"/>
                <a:gridCol w="592175"/>
                <a:gridCol w="592175"/>
                <a:gridCol w="592175"/>
              </a:tblGrid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9" name="Google Shape;209;p22"/>
          <p:cNvSpPr/>
          <p:nvPr/>
        </p:nvSpPr>
        <p:spPr>
          <a:xfrm>
            <a:off x="1270050" y="19638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270050" y="24972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1270050" y="30306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270050" y="35640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2697950" y="19638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(240, 230, ...)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697950" y="24972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(190, 210, ...)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697950" y="30306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(40, 150, ...)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2697950" y="35640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(200, 180, ...)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CNN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50" y="1739950"/>
            <a:ext cx="4379951" cy="30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125" y="236000"/>
            <a:ext cx="4204046" cy="3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CNN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75" y="1017853"/>
            <a:ext cx="8061860" cy="3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Classification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61320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 1 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SVM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40" name="Google Shape;240;p25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</a:t>
            </a:r>
            <a:r>
              <a:rPr b="1" lang="en" sz="1600">
                <a:solidFill>
                  <a:schemeClr val="dk1"/>
                </a:solidFill>
              </a:rPr>
              <a:t>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</a:t>
            </a:r>
            <a:r>
              <a:rPr b="1" lang="en" sz="1600">
                <a:solidFill>
                  <a:schemeClr val="dk1"/>
                </a:solidFill>
              </a:rPr>
              <a:t>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3629450" y="3332875"/>
            <a:ext cx="232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ImageNet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CIFAR 100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ISIC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MURA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DermNet</a:t>
            </a:r>
            <a:endParaRPr sz="1200"/>
          </a:p>
        </p:txBody>
      </p:sp>
      <p:sp>
        <p:nvSpPr>
          <p:cNvPr id="244" name="Google Shape;244;p25"/>
          <p:cNvSpPr txBox="1"/>
          <p:nvPr/>
        </p:nvSpPr>
        <p:spPr>
          <a:xfrm>
            <a:off x="6645700" y="3332875"/>
            <a:ext cx="232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LeNet5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VGG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GoogleNet / MobileNet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RestNet</a:t>
            </a:r>
            <a:endParaRPr sz="1200"/>
          </a:p>
        </p:txBody>
      </p:sp>
      <p:sp>
        <p:nvSpPr>
          <p:cNvPr id="245" name="Google Shape;245;p25"/>
          <p:cNvSpPr txBox="1"/>
          <p:nvPr/>
        </p:nvSpPr>
        <p:spPr>
          <a:xfrm>
            <a:off x="549100" y="1410225"/>
            <a:ext cx="79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 possible outputs with N = number of classes.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18320"/>
          <a:stretch/>
        </p:blipFill>
        <p:spPr>
          <a:xfrm>
            <a:off x="5954750" y="275125"/>
            <a:ext cx="2070450" cy="22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Object detection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6132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Sliding window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55" name="Google Shape;255;p26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62945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ImageNet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COCO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PASCAL</a:t>
            </a:r>
            <a:endParaRPr sz="1200"/>
          </a:p>
        </p:txBody>
      </p:sp>
      <p:sp>
        <p:nvSpPr>
          <p:cNvPr id="259" name="Google Shape;259;p26"/>
          <p:cNvSpPr txBox="1"/>
          <p:nvPr/>
        </p:nvSpPr>
        <p:spPr>
          <a:xfrm>
            <a:off x="664570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R-CNN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YOLO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SSD</a:t>
            </a:r>
            <a:endParaRPr sz="1200"/>
          </a:p>
        </p:txBody>
      </p:sp>
      <p:sp>
        <p:nvSpPr>
          <p:cNvPr id="260" name="Google Shape;260;p26"/>
          <p:cNvSpPr txBox="1"/>
          <p:nvPr/>
        </p:nvSpPr>
        <p:spPr>
          <a:xfrm>
            <a:off x="549100" y="1105425"/>
            <a:ext cx="797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an object present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 and y (top left of the object area, or center)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Area height and width</a:t>
            </a:r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0" r="0" t="23147"/>
          <a:stretch/>
        </p:blipFill>
        <p:spPr>
          <a:xfrm>
            <a:off x="5943600" y="274320"/>
            <a:ext cx="2066544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Image segmentation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61320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70" name="Google Shape;270;p27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3629450" y="3332875"/>
            <a:ext cx="232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COCO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PASCAL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BraTS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Agriculture-Vision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SpaceNet</a:t>
            </a:r>
            <a:endParaRPr sz="1200"/>
          </a:p>
        </p:txBody>
      </p:sp>
      <p:sp>
        <p:nvSpPr>
          <p:cNvPr id="274" name="Google Shape;274;p27"/>
          <p:cNvSpPr txBox="1"/>
          <p:nvPr/>
        </p:nvSpPr>
        <p:spPr>
          <a:xfrm>
            <a:off x="66457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U-net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Mask R-CNN</a:t>
            </a:r>
            <a:endParaRPr sz="1200"/>
          </a:p>
        </p:txBody>
      </p:sp>
      <p:sp>
        <p:nvSpPr>
          <p:cNvPr id="275" name="Google Shape;275;p27"/>
          <p:cNvSpPr txBox="1"/>
          <p:nvPr/>
        </p:nvSpPr>
        <p:spPr>
          <a:xfrm>
            <a:off x="549100" y="1105425"/>
            <a:ext cx="797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an object present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 </a:t>
            </a:r>
            <a:r>
              <a:rPr lang="en"/>
              <a:t>boundaries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 value for each pixel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952744" y="274320"/>
            <a:ext cx="2066543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Image creation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61320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84" name="Google Shape;284;p28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362945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Any...</a:t>
            </a:r>
            <a:endParaRPr sz="1200"/>
          </a:p>
        </p:txBody>
      </p:sp>
      <p:sp>
        <p:nvSpPr>
          <p:cNvPr id="288" name="Google Shape;288;p28"/>
          <p:cNvSpPr txBox="1"/>
          <p:nvPr/>
        </p:nvSpPr>
        <p:spPr>
          <a:xfrm>
            <a:off x="66457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VAEs</a:t>
            </a:r>
            <a:endParaRPr sz="1200"/>
          </a:p>
        </p:txBody>
      </p:sp>
      <p:sp>
        <p:nvSpPr>
          <p:cNvPr id="289" name="Google Shape;289;p28"/>
          <p:cNvSpPr txBox="1"/>
          <p:nvPr/>
        </p:nvSpPr>
        <p:spPr>
          <a:xfrm>
            <a:off x="549100" y="1257825"/>
            <a:ext cx="79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 value for each pixel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Unlike any training image</a:t>
            </a: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546" y="1059838"/>
            <a:ext cx="4531949" cy="12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CV Tools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96" name="Google Shape;296;p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Image processing and ML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OpenCV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3" name="Google Shape;303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694300" y="1622875"/>
            <a:ext cx="375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Image processing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2D feature extraction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Predefined ML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GUI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detection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Video analysis and creation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3D reconstruction</a:t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4601875" y="1622875"/>
            <a:ext cx="3750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Written in C++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Doc not great...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First release 2006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40+k users / 18M </a:t>
            </a:r>
            <a:r>
              <a:rPr lang="en"/>
              <a:t>download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Supports Python, C++, Java, Matlab, CUDA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platformes (mobile included)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by Google, Yahoo, Microsoft, Intel, IBM, Sony, Honda, Toyota</a:t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94300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it can do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4601875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Characteristics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Keras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694300" y="1546675"/>
            <a:ext cx="375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Built on top of tensorflow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Deep learning framework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Pre-trained model on ImageNet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Multi-GPU / distributed training</a:t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4601875" y="1546675"/>
            <a:ext cx="3750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Written in python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Impressive documentation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First release 2015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400+k users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Supports Python, CUDA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platformes (mobile included)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by </a:t>
            </a:r>
            <a:r>
              <a:rPr lang="en"/>
              <a:t>Netflix, Uber, Instacart, CERN, NASA, NIH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#2 after scikit-learn for ML usage on Kaggle competition</a:t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694300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it can do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4601875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Characteristics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</a:t>
            </a:r>
            <a:endParaRPr b="1"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5842425" y="639450"/>
            <a:ext cx="37047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➢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Potential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Font typeface="Arial"/>
              <a:buChar char="➢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Image creation 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Arial"/>
              <a:buChar char="➢"/>
            </a:pPr>
            <a:r>
              <a:rPr b="1"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0" y="1054862"/>
            <a:ext cx="4836152" cy="31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Exercices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23" name="Google Shape;323;p3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Kaggle and your project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Quizz Kahoot !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5390725" y="2247757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Link: https://kahoot.it/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Pin: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4947" l="0" r="0" t="9156"/>
          <a:stretch/>
        </p:blipFill>
        <p:spPr>
          <a:xfrm>
            <a:off x="686350" y="1683125"/>
            <a:ext cx="4344826" cy="20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Compete: digit recognizer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4830725" y="2050963"/>
            <a:ext cx="3862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Link: kaggle.com/c/digit-recognizer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b="1" lang="en">
                <a:solidFill>
                  <a:schemeClr val="lt1"/>
                </a:solidFill>
              </a:rPr>
              <a:t>Create your team !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➢"/>
            </a:pPr>
            <a:r>
              <a:rPr b="1" lang="en">
                <a:solidFill>
                  <a:srgbClr val="38761D"/>
                </a:solidFill>
              </a:rPr>
              <a:t>Define your strategy</a:t>
            </a:r>
            <a:endParaRPr b="1">
              <a:solidFill>
                <a:srgbClr val="38761D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Submit your model </a:t>
            </a:r>
            <a:endParaRPr b="1"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652825" y="1415238"/>
            <a:ext cx="3973625" cy="26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Overview and… Why does it matter ?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</a:t>
            </a:r>
            <a:endParaRPr b="1"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486550" y="2476077"/>
            <a:ext cx="5421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detection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tracking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Image segmentation / search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3D scene modeling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1333800" y="938600"/>
            <a:ext cx="64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Computer vision</a:t>
            </a:r>
            <a:r>
              <a:rPr lang="en" sz="1100"/>
              <a:t> is a field of artificial intelligence that trains computers to interpret and understand the visual world. Using digital images from cameras and videos and </a:t>
            </a:r>
            <a:r>
              <a:rPr b="1" lang="en" sz="1100"/>
              <a:t>deep learning</a:t>
            </a:r>
            <a:r>
              <a:rPr lang="en" sz="1100"/>
              <a:t> models, machines can accurately </a:t>
            </a:r>
            <a:r>
              <a:rPr b="1" lang="en" sz="1100"/>
              <a:t>identify and classify objects</a:t>
            </a:r>
            <a:r>
              <a:rPr lang="en" sz="1100"/>
              <a:t> — and then </a:t>
            </a:r>
            <a:r>
              <a:rPr b="1" lang="en" sz="1100"/>
              <a:t>react</a:t>
            </a:r>
            <a:r>
              <a:rPr lang="en" sz="1100"/>
              <a:t> to what they “see.” </a:t>
            </a:r>
            <a:endParaRPr sz="11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00" y="1821928"/>
            <a:ext cx="4950126" cy="267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Problems</a:t>
            </a:r>
            <a:endParaRPr b="1"/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521300" y="2962250"/>
            <a:ext cx="542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orientation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Lighting conditions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Obstruction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Too many possibilities !</a:t>
            </a:r>
            <a:endParaRPr b="1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025" y="1294350"/>
            <a:ext cx="2286201" cy="304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825" y="1058025"/>
            <a:ext cx="351146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150" y="1563900"/>
            <a:ext cx="4809275" cy="2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Behavioral tracking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Healthcare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50" y="177752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Autonomous vehicles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550" y="1601888"/>
            <a:ext cx="4762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ctrTitle"/>
          </p:nvPr>
        </p:nvSpPr>
        <p:spPr>
          <a:xfrm>
            <a:off x="1888913" y="2226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Tasks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888913" y="14319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Classification - detection - </a:t>
            </a:r>
            <a:r>
              <a:rPr b="1" lang="en">
                <a:solidFill>
                  <a:srgbClr val="FF9900"/>
                </a:solidFill>
              </a:rPr>
              <a:t>segmentation - creation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18467"/>
          <a:stretch/>
        </p:blipFill>
        <p:spPr>
          <a:xfrm>
            <a:off x="1417425" y="1891600"/>
            <a:ext cx="6304276" cy="2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1FB5F103C674BA052A9E7D41D2F4F" ma:contentTypeVersion="2" ma:contentTypeDescription="Create a new document." ma:contentTypeScope="" ma:versionID="dece46145a0b547d35910f3006f34cf0">
  <xsd:schema xmlns:xsd="http://www.w3.org/2001/XMLSchema" xmlns:xs="http://www.w3.org/2001/XMLSchema" xmlns:p="http://schemas.microsoft.com/office/2006/metadata/properties" xmlns:ns2="1b2f7c80-51b3-4297-94c0-bfebf7a65ec9" targetNamespace="http://schemas.microsoft.com/office/2006/metadata/properties" ma:root="true" ma:fieldsID="378f662201cb444300d77039b9a1bb39" ns2:_="">
    <xsd:import namespace="1b2f7c80-51b3-4297-94c0-bfebf7a65e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f7c80-51b3-4297-94c0-bfebf7a65e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BBD892-3955-4EC6-9747-B6A37C2DCCE4}"/>
</file>

<file path=customXml/itemProps2.xml><?xml version="1.0" encoding="utf-8"?>
<ds:datastoreItem xmlns:ds="http://schemas.openxmlformats.org/officeDocument/2006/customXml" ds:itemID="{BF2A8BE7-1C73-42BD-8125-2D924DBC9F85}"/>
</file>

<file path=customXml/itemProps3.xml><?xml version="1.0" encoding="utf-8"?>
<ds:datastoreItem xmlns:ds="http://schemas.openxmlformats.org/officeDocument/2006/customXml" ds:itemID="{E76ED3B3-A5DD-4C0D-B5DB-024A830E4C3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0x010100C9C1FB5F103C674BA052A9E7D41D2F4F</vt:lpwstr>
  </property>
</Properties>
</file>